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794918713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f794918713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f794918713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f794918713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79491871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f79491871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794918713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f794918713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f79491871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f79491871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f7949187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f7949187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also collecting and updating continuous data for our user and storing it in the cloud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79491871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79491871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at the workflow you can see that our model follows an automatic mode which detects your trash can capacity at intervals and notifies you accordingly and manual mode which essentially lets the user check the capacity of the trash with the </a:t>
            </a:r>
            <a:r>
              <a:rPr lang="en"/>
              <a:t>help</a:t>
            </a:r>
            <a:r>
              <a:rPr lang="en"/>
              <a:t> of the app</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f79491871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f79491871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794918713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794918713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Briefly talk about components and pins used</a:t>
            </a:r>
            <a:endParaRPr/>
          </a:p>
          <a:p>
            <a:pPr indent="-298450" lvl="0" marL="457200" rtl="0" algn="l">
              <a:spcBef>
                <a:spcPts val="0"/>
              </a:spcBef>
              <a:spcAft>
                <a:spcPts val="0"/>
              </a:spcAft>
              <a:buSzPts val="1100"/>
              <a:buChar char="-"/>
            </a:pPr>
            <a:r>
              <a:rPr lang="en"/>
              <a:t>Jumper wires</a:t>
            </a:r>
            <a:endParaRPr/>
          </a:p>
          <a:p>
            <a:pPr indent="-298450" lvl="0" marL="457200" rtl="0" algn="l">
              <a:spcBef>
                <a:spcPts val="0"/>
              </a:spcBef>
              <a:spcAft>
                <a:spcPts val="0"/>
              </a:spcAft>
              <a:buSzPts val="1100"/>
              <a:buChar char="-"/>
            </a:pPr>
            <a:r>
              <a:rPr lang="en"/>
              <a:t>NodeMCU </a:t>
            </a:r>
            <a:endParaRPr/>
          </a:p>
          <a:p>
            <a:pPr indent="-298450" lvl="0" marL="457200" rtl="0" algn="l">
              <a:spcBef>
                <a:spcPts val="0"/>
              </a:spcBef>
              <a:spcAft>
                <a:spcPts val="0"/>
              </a:spcAft>
              <a:buSzPts val="1100"/>
              <a:buChar char="-"/>
            </a:pPr>
            <a:r>
              <a:rPr lang="en"/>
              <a:t>D5 and D6 </a:t>
            </a:r>
            <a:endParaRPr/>
          </a:p>
          <a:p>
            <a:pPr indent="-298450" lvl="0" marL="457200" rtl="0" algn="l">
              <a:spcBef>
                <a:spcPts val="0"/>
              </a:spcBef>
              <a:spcAft>
                <a:spcPts val="0"/>
              </a:spcAft>
              <a:buSzPts val="1100"/>
              <a:buChar char="-"/>
            </a:pPr>
            <a:r>
              <a:rPr lang="en"/>
              <a:t>Ports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794918713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794918713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the ultrasonic sensor works and how its able to measure depth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150">
                <a:solidFill>
                  <a:srgbClr val="FFFFFF"/>
                </a:solidFill>
                <a:highlight>
                  <a:srgbClr val="0A7CFF"/>
                </a:highlight>
              </a:rPr>
              <a:t>D = 1/2 × T × C</a:t>
            </a:r>
            <a:endParaRPr sz="1150">
              <a:solidFill>
                <a:srgbClr val="FFFFFF"/>
              </a:solidFill>
              <a:highlight>
                <a:srgbClr val="0A7CFF"/>
              </a:highlight>
            </a:endParaRPr>
          </a:p>
          <a:p>
            <a:pPr indent="0" lvl="0" marL="0" rtl="0" algn="l">
              <a:spcBef>
                <a:spcPts val="0"/>
              </a:spcBef>
              <a:spcAft>
                <a:spcPts val="0"/>
              </a:spcAft>
              <a:buNone/>
            </a:pPr>
            <a:r>
              <a:rPr lang="en" sz="1150">
                <a:solidFill>
                  <a:srgbClr val="FFFFFF"/>
                </a:solidFill>
                <a:highlight>
                  <a:srgbClr val="0A7CFF"/>
                </a:highlight>
              </a:rPr>
              <a:t>where D is the distance, T is the time between the Emission and Reception, and C is the sonic speed.</a:t>
            </a:r>
            <a:endParaRPr sz="1150">
              <a:solidFill>
                <a:srgbClr val="FFFFFF"/>
              </a:solidFill>
              <a:highlight>
                <a:srgbClr val="0A7CFF"/>
              </a:highlight>
            </a:endParaRPr>
          </a:p>
          <a:p>
            <a:pPr indent="0" lvl="0" marL="0" rtl="0" algn="l">
              <a:spcBef>
                <a:spcPts val="0"/>
              </a:spcBef>
              <a:spcAft>
                <a:spcPts val="0"/>
              </a:spcAft>
              <a:buNone/>
            </a:pPr>
            <a:r>
              <a:rPr lang="en" sz="1150">
                <a:solidFill>
                  <a:srgbClr val="FFFFFF"/>
                </a:solidFill>
                <a:highlight>
                  <a:srgbClr val="0A7CFF"/>
                </a:highlight>
              </a:rPr>
              <a:t>(The value is multiplied by 1/2 because T is the time for go-and-return distance.)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794918713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f794918713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79491871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79491871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drive.google.com/file/d/1Iiu0XKmsMQXC5_M-2LCBKY1g8kfmLUXd/view" TargetMode="External"/><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gif"/><Relationship Id="rId4"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IoTrash</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Group 5: Jane Coralde, Zainab Rehan, Ramin Sami, Amin Khakpour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2"/>
          <p:cNvPicPr preferRelativeResize="0"/>
          <p:nvPr/>
        </p:nvPicPr>
        <p:blipFill>
          <a:blip r:embed="rId3">
            <a:alphaModFix/>
          </a:blip>
          <a:stretch>
            <a:fillRect/>
          </a:stretch>
        </p:blipFill>
        <p:spPr>
          <a:xfrm>
            <a:off x="1197149" y="269925"/>
            <a:ext cx="7618949" cy="4603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3" title="video-1635996676.mp4">
            <a:hlinkClick r:id="rId3"/>
          </p:cNvPr>
          <p:cNvPicPr preferRelativeResize="0"/>
          <p:nvPr/>
        </p:nvPicPr>
        <p:blipFill>
          <a:blip r:embed="rId4">
            <a:alphaModFix/>
          </a:blip>
          <a:stretch>
            <a:fillRect/>
          </a:stretch>
        </p:blipFill>
        <p:spPr>
          <a:xfrm>
            <a:off x="2407638" y="0"/>
            <a:ext cx="4328717"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100"/>
              <a:t>Future Work</a:t>
            </a:r>
            <a:endParaRPr/>
          </a:p>
        </p:txBody>
      </p:sp>
      <p:sp>
        <p:nvSpPr>
          <p:cNvPr id="197" name="Google Shape;197;p24"/>
          <p:cNvSpPr txBox="1"/>
          <p:nvPr>
            <p:ph idx="1" type="body"/>
          </p:nvPr>
        </p:nvSpPr>
        <p:spPr>
          <a:xfrm>
            <a:off x="1297500" y="1844525"/>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900"/>
              <a:t>How to power the device</a:t>
            </a:r>
            <a:endParaRPr sz="1900"/>
          </a:p>
          <a:p>
            <a:pPr indent="-311150" lvl="0" marL="457200" rtl="0" algn="l">
              <a:spcBef>
                <a:spcPts val="0"/>
              </a:spcBef>
              <a:spcAft>
                <a:spcPts val="0"/>
              </a:spcAft>
              <a:buSzPts val="1300"/>
              <a:buChar char="-"/>
            </a:pPr>
            <a:r>
              <a:rPr lang="en" sz="1900"/>
              <a:t>Design case and wiring</a:t>
            </a:r>
            <a:endParaRPr sz="1900"/>
          </a:p>
          <a:p>
            <a:pPr indent="-311150" lvl="0" marL="457200" rtl="0" algn="l">
              <a:spcBef>
                <a:spcPts val="0"/>
              </a:spcBef>
              <a:spcAft>
                <a:spcPts val="0"/>
              </a:spcAft>
              <a:buSzPts val="1300"/>
              <a:buChar char="-"/>
            </a:pPr>
            <a:r>
              <a:rPr lang="en" sz="1900"/>
              <a:t>Refine code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5"/>
          <p:cNvSpPr txBox="1"/>
          <p:nvPr>
            <p:ph type="title"/>
          </p:nvPr>
        </p:nvSpPr>
        <p:spPr>
          <a:xfrm>
            <a:off x="1052550" y="21147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200">
                <a:latin typeface="Lato"/>
                <a:ea typeface="Lato"/>
                <a:cs typeface="Lato"/>
                <a:sym typeface="Lato"/>
              </a:rPr>
              <a:t>Thank you for listening</a:t>
            </a:r>
            <a:endParaRPr sz="42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100"/>
              <a:t>Introduction</a:t>
            </a:r>
            <a:endParaRPr sz="4100"/>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An overflowing trash can not only be aesthetically unpleasant, it could also be a health hazard for communities</a:t>
            </a:r>
            <a:endParaRPr sz="1600"/>
          </a:p>
          <a:p>
            <a:pPr indent="-330200" lvl="0" marL="457200" rtl="0" algn="l">
              <a:spcBef>
                <a:spcPts val="0"/>
              </a:spcBef>
              <a:spcAft>
                <a:spcPts val="0"/>
              </a:spcAft>
              <a:buSzPts val="1600"/>
              <a:buChar char="●"/>
            </a:pPr>
            <a:r>
              <a:rPr lang="en" sz="1600"/>
              <a:t>IoTrash is a smart device that solves the problem of an </a:t>
            </a:r>
            <a:r>
              <a:rPr lang="en" sz="1600"/>
              <a:t>overflowing</a:t>
            </a:r>
            <a:r>
              <a:rPr lang="en" sz="1600"/>
              <a:t> trash can</a:t>
            </a:r>
            <a:endParaRPr sz="1600"/>
          </a:p>
          <a:p>
            <a:pPr indent="-330200" lvl="0" marL="457200" rtl="0" algn="l">
              <a:spcBef>
                <a:spcPts val="0"/>
              </a:spcBef>
              <a:spcAft>
                <a:spcPts val="0"/>
              </a:spcAft>
              <a:buSzPts val="1600"/>
              <a:buChar char="●"/>
            </a:pPr>
            <a:r>
              <a:rPr lang="en" sz="1600"/>
              <a:t>We have designed a device  that can  measure the capacity of a trash can as it’s being filled up</a:t>
            </a:r>
            <a:endParaRPr sz="1600"/>
          </a:p>
          <a:p>
            <a:pPr indent="-330200" lvl="0" marL="457200" rtl="0" algn="l">
              <a:spcBef>
                <a:spcPts val="0"/>
              </a:spcBef>
              <a:spcAft>
                <a:spcPts val="0"/>
              </a:spcAft>
              <a:buSzPts val="1600"/>
              <a:buChar char="●"/>
            </a:pPr>
            <a:r>
              <a:rPr lang="en" sz="1600"/>
              <a:t>A great way to track amount of trash a household goes through.</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100"/>
              <a:t>Implementation</a:t>
            </a:r>
            <a:endParaRPr sz="4100"/>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Our device includes</a:t>
            </a:r>
            <a:endParaRPr sz="1600"/>
          </a:p>
          <a:p>
            <a:pPr indent="-330200" lvl="0" marL="457200" rtl="0" algn="l">
              <a:spcBef>
                <a:spcPts val="1200"/>
              </a:spcBef>
              <a:spcAft>
                <a:spcPts val="0"/>
              </a:spcAft>
              <a:buSzPts val="1600"/>
              <a:buChar char="-"/>
            </a:pPr>
            <a:r>
              <a:rPr lang="en" sz="1600"/>
              <a:t>An Ultrasonic sensor attached in lid of trash can to calculate trash(level).</a:t>
            </a:r>
            <a:endParaRPr sz="1600"/>
          </a:p>
          <a:p>
            <a:pPr indent="-330200" lvl="0" marL="457200" rtl="0" algn="l">
              <a:spcBef>
                <a:spcPts val="0"/>
              </a:spcBef>
              <a:spcAft>
                <a:spcPts val="0"/>
              </a:spcAft>
              <a:buSzPts val="1600"/>
              <a:buChar char="-"/>
            </a:pPr>
            <a:r>
              <a:rPr lang="en" sz="1600"/>
              <a:t>NodeMCU Wifi-Module is the base controller.</a:t>
            </a:r>
            <a:endParaRPr sz="1600"/>
          </a:p>
          <a:p>
            <a:pPr indent="-330200" lvl="0" marL="457200" rtl="0" algn="l">
              <a:spcBef>
                <a:spcPts val="0"/>
              </a:spcBef>
              <a:spcAft>
                <a:spcPts val="0"/>
              </a:spcAft>
              <a:buSzPts val="1600"/>
              <a:buChar char="-"/>
            </a:pPr>
            <a:r>
              <a:rPr lang="en" sz="1600"/>
              <a:t>Message alert system will be implemented using MQTT Protocol. </a:t>
            </a:r>
            <a:endParaRPr sz="1600"/>
          </a:p>
          <a:p>
            <a:pPr indent="-330200" lvl="0" marL="457200" rtl="0" algn="l">
              <a:spcBef>
                <a:spcPts val="0"/>
              </a:spcBef>
              <a:spcAft>
                <a:spcPts val="0"/>
              </a:spcAft>
              <a:buSzPts val="1600"/>
              <a:buChar char="-"/>
            </a:pPr>
            <a:r>
              <a:rPr lang="en" sz="1600"/>
              <a:t>Continuous data collection and sending data in the cloud</a:t>
            </a:r>
            <a:endParaRPr sz="16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nvSpPr>
        <p:spPr>
          <a:xfrm>
            <a:off x="1008925" y="336300"/>
            <a:ext cx="4767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900">
                <a:solidFill>
                  <a:schemeClr val="lt1"/>
                </a:solidFill>
                <a:latin typeface="Lato"/>
                <a:ea typeface="Lato"/>
                <a:cs typeface="Lato"/>
                <a:sym typeface="Lato"/>
              </a:rPr>
              <a:t>Flow</a:t>
            </a:r>
            <a:endParaRPr sz="3900">
              <a:solidFill>
                <a:schemeClr val="lt1"/>
              </a:solidFill>
              <a:latin typeface="Lato"/>
              <a:ea typeface="Lato"/>
              <a:cs typeface="Lato"/>
              <a:sym typeface="Lato"/>
            </a:endParaRPr>
          </a:p>
        </p:txBody>
      </p:sp>
      <p:pic>
        <p:nvPicPr>
          <p:cNvPr id="153" name="Google Shape;153;p16"/>
          <p:cNvPicPr preferRelativeResize="0"/>
          <p:nvPr/>
        </p:nvPicPr>
        <p:blipFill rotWithShape="1">
          <a:blip r:embed="rId3">
            <a:alphaModFix/>
          </a:blip>
          <a:srcRect b="8181" l="0" r="0" t="0"/>
          <a:stretch/>
        </p:blipFill>
        <p:spPr>
          <a:xfrm>
            <a:off x="1298175" y="1075200"/>
            <a:ext cx="6547675" cy="3573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Implementation Continued</a:t>
            </a:r>
            <a:endParaRPr/>
          </a:p>
        </p:txBody>
      </p:sp>
      <p:pic>
        <p:nvPicPr>
          <p:cNvPr id="159" name="Google Shape;159;p17"/>
          <p:cNvPicPr preferRelativeResize="0"/>
          <p:nvPr/>
        </p:nvPicPr>
        <p:blipFill>
          <a:blip r:embed="rId3">
            <a:alphaModFix/>
          </a:blip>
          <a:stretch>
            <a:fillRect/>
          </a:stretch>
        </p:blipFill>
        <p:spPr>
          <a:xfrm>
            <a:off x="1297500" y="1025350"/>
            <a:ext cx="2894124" cy="3858801"/>
          </a:xfrm>
          <a:prstGeom prst="rect">
            <a:avLst/>
          </a:prstGeom>
          <a:noFill/>
          <a:ln>
            <a:noFill/>
          </a:ln>
        </p:spPr>
      </p:pic>
      <p:sp>
        <p:nvSpPr>
          <p:cNvPr id="160" name="Google Shape;160;p17"/>
          <p:cNvSpPr txBox="1"/>
          <p:nvPr/>
        </p:nvSpPr>
        <p:spPr>
          <a:xfrm>
            <a:off x="4845750" y="1167025"/>
            <a:ext cx="3490800" cy="2154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Ultrasonic sensor attached to the </a:t>
            </a:r>
            <a:r>
              <a:rPr lang="en" sz="1900">
                <a:solidFill>
                  <a:schemeClr val="lt1"/>
                </a:solidFill>
                <a:latin typeface="Lato"/>
                <a:ea typeface="Lato"/>
                <a:cs typeface="Lato"/>
                <a:sym typeface="Lato"/>
              </a:rPr>
              <a:t>microcontroller</a:t>
            </a:r>
            <a:endParaRPr sz="1900">
              <a:solidFill>
                <a:schemeClr val="lt1"/>
              </a:solidFill>
              <a:latin typeface="Lato"/>
              <a:ea typeface="Lato"/>
              <a:cs typeface="Lato"/>
              <a:sym typeface="Lato"/>
            </a:endParaRPr>
          </a:p>
          <a:p>
            <a:pPr indent="-349250" lvl="0" marL="457200" rtl="0" algn="l">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Sends out a pulse and </a:t>
            </a:r>
            <a:r>
              <a:rPr lang="en" sz="1900">
                <a:solidFill>
                  <a:schemeClr val="lt1"/>
                </a:solidFill>
                <a:latin typeface="Lato"/>
                <a:ea typeface="Lato"/>
                <a:cs typeface="Lato"/>
                <a:sym typeface="Lato"/>
              </a:rPr>
              <a:t>receives</a:t>
            </a:r>
            <a:r>
              <a:rPr lang="en" sz="1900">
                <a:solidFill>
                  <a:schemeClr val="lt1"/>
                </a:solidFill>
                <a:latin typeface="Lato"/>
                <a:ea typeface="Lato"/>
                <a:cs typeface="Lato"/>
                <a:sym typeface="Lato"/>
              </a:rPr>
              <a:t> it</a:t>
            </a:r>
            <a:endParaRPr sz="1900">
              <a:solidFill>
                <a:schemeClr val="lt1"/>
              </a:solidFill>
              <a:latin typeface="Lato"/>
              <a:ea typeface="Lato"/>
              <a:cs typeface="Lato"/>
              <a:sym typeface="Lato"/>
            </a:endParaRPr>
          </a:p>
          <a:p>
            <a:pPr indent="-349250" lvl="0" marL="457200" rtl="0" algn="l">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Connects to broker (in Raspberry Pi)</a:t>
            </a:r>
            <a:endParaRPr sz="1900">
              <a:solidFill>
                <a:schemeClr val="l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18"/>
          <p:cNvPicPr preferRelativeResize="0"/>
          <p:nvPr/>
        </p:nvPicPr>
        <p:blipFill>
          <a:blip r:embed="rId3">
            <a:alphaModFix/>
          </a:blip>
          <a:stretch>
            <a:fillRect/>
          </a:stretch>
        </p:blipFill>
        <p:spPr>
          <a:xfrm>
            <a:off x="762000" y="428625"/>
            <a:ext cx="7620000" cy="4286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19"/>
          <p:cNvPicPr preferRelativeResize="0"/>
          <p:nvPr/>
        </p:nvPicPr>
        <p:blipFill>
          <a:blip r:embed="rId3">
            <a:alphaModFix/>
          </a:blip>
          <a:stretch>
            <a:fillRect/>
          </a:stretch>
        </p:blipFill>
        <p:spPr>
          <a:xfrm>
            <a:off x="1530675" y="734775"/>
            <a:ext cx="6130350" cy="3702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ctrTitle"/>
          </p:nvPr>
        </p:nvSpPr>
        <p:spPr>
          <a:xfrm>
            <a:off x="3537150" y="17823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1"/>
          <p:cNvPicPr preferRelativeResize="0"/>
          <p:nvPr/>
        </p:nvPicPr>
        <p:blipFill>
          <a:blip r:embed="rId3">
            <a:alphaModFix/>
          </a:blip>
          <a:stretch>
            <a:fillRect/>
          </a:stretch>
        </p:blipFill>
        <p:spPr>
          <a:xfrm>
            <a:off x="318575" y="2038575"/>
            <a:ext cx="5440100" cy="2525550"/>
          </a:xfrm>
          <a:prstGeom prst="rect">
            <a:avLst/>
          </a:prstGeom>
          <a:noFill/>
          <a:ln>
            <a:noFill/>
          </a:ln>
        </p:spPr>
      </p:pic>
      <p:pic>
        <p:nvPicPr>
          <p:cNvPr id="181" name="Google Shape;181;p21"/>
          <p:cNvPicPr preferRelativeResize="0"/>
          <p:nvPr/>
        </p:nvPicPr>
        <p:blipFill>
          <a:blip r:embed="rId4">
            <a:alphaModFix/>
          </a:blip>
          <a:stretch>
            <a:fillRect/>
          </a:stretch>
        </p:blipFill>
        <p:spPr>
          <a:xfrm>
            <a:off x="3410575" y="104800"/>
            <a:ext cx="5655726" cy="4933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